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5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8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09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455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6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99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2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8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5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7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7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7189" y="2573042"/>
            <a:ext cx="11204811" cy="1021682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AIRLINE SENTIMENT ANALYSIS</a:t>
            </a:r>
          </a:p>
        </p:txBody>
      </p:sp>
      <p:pic>
        <p:nvPicPr>
          <p:cNvPr id="1028" name="Picture 4" descr="http://media.creativebloq.futurecdn.net/sites/creativebloq.com/files/images/2013/01/oldlogo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5" y="823280"/>
            <a:ext cx="2388359" cy="163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75" y="823280"/>
            <a:ext cx="2975780" cy="1634694"/>
          </a:xfrm>
          <a:prstGeom prst="rect">
            <a:avLst/>
          </a:prstGeom>
        </p:spPr>
      </p:pic>
      <p:pic>
        <p:nvPicPr>
          <p:cNvPr id="1030" name="Picture 6" descr="http://www.tasteterminal.com/wp-content/uploads/2011/12/virgin-america-logo-250x16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55" y="823280"/>
            <a:ext cx="2381250" cy="163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104" y="946155"/>
            <a:ext cx="2059389" cy="1153269"/>
          </a:xfrm>
          <a:prstGeom prst="rect">
            <a:avLst/>
          </a:prstGeom>
        </p:spPr>
      </p:pic>
      <p:pic>
        <p:nvPicPr>
          <p:cNvPr id="1032" name="Picture 8" descr="https://cdn-payscale.com/content/logos/Delta%20Air%20Lines%20Inc_200px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494" y="946154"/>
            <a:ext cx="1905000" cy="151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03.deviantart.net/2Mj7M82PZriVbZ-8LQ3qMWBv5pI=/300x200/filters:fixed_height(100,100):origin()/pre04/0996/th/pre/i/2012/074/f/1/team_phoenix_by_jezergarcia-d4svx8y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78" y="3594724"/>
            <a:ext cx="3957850" cy="19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46" y="1160059"/>
            <a:ext cx="8288142" cy="390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4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752" y="378011"/>
            <a:ext cx="9168286" cy="752689"/>
          </a:xfrm>
        </p:spPr>
        <p:txBody>
          <a:bodyPr>
            <a:normAutofit/>
          </a:bodyPr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Rounded MT Bold" panose="020F0704030504030204" pitchFamily="34" charset="0"/>
              </a:rPr>
              <a:t>What do we know about U.S Airlines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9" y="1605794"/>
            <a:ext cx="9718226" cy="4467460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/>
                </a:solidFill>
                <a:latin typeface="Lucida Sans" panose="020B0602030504020204" pitchFamily="34" charset="0"/>
              </a:rPr>
              <a:t>Around 100 passenger airlines operate over 11 million flights per year.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/>
                </a:solidFill>
                <a:latin typeface="Lucida Sans" panose="020B0602030504020204" pitchFamily="34" charset="0"/>
              </a:rPr>
              <a:t>US flights contribute to one-third of the world’s total air traffic.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/>
                </a:solidFill>
                <a:latin typeface="Lucida Sans" panose="020B0602030504020204" pitchFamily="34" charset="0"/>
              </a:rPr>
              <a:t>More than 700 million passengers travel in these airlines across US per year.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1"/>
                </a:solidFill>
                <a:latin typeface="Lucida Sans" panose="020B0602030504020204" pitchFamily="34" charset="0"/>
              </a:rPr>
              <a:t>Airline industry generates around $160 billion in revenues.</a:t>
            </a:r>
          </a:p>
        </p:txBody>
      </p:sp>
      <p:pic>
        <p:nvPicPr>
          <p:cNvPr id="1026" name="Picture 2" descr="http://i1071.photobucket.com/albums/u506/george7371/question_mark_serious_thinker_500_clr_5562_zps9600210f%201_zpse072yws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622" y="257245"/>
            <a:ext cx="2997274" cy="32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43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91" y="243598"/>
            <a:ext cx="8915399" cy="82092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 Rounded MT Bold" panose="020F0704030504030204" pitchFamily="34" charset="0"/>
              </a:rPr>
              <a:t>Performance Matters !!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4275" y="1381837"/>
            <a:ext cx="5190815" cy="442789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“</a:t>
            </a:r>
            <a:r>
              <a:rPr lang="en-US" sz="3600" b="1" dirty="0">
                <a:solidFill>
                  <a:srgbClr val="00B050"/>
                </a:solidFill>
                <a:latin typeface="Candara" panose="020E0502030303020204" pitchFamily="34" charset="0"/>
              </a:rPr>
              <a:t>Customer Satisfaction</a:t>
            </a:r>
            <a:r>
              <a:rPr lang="en-US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”</a:t>
            </a:r>
            <a:r>
              <a:rPr lang="en-US" sz="3200" b="1" dirty="0">
                <a:latin typeface="Candara" panose="020E050203030302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plays a huge role.</a:t>
            </a:r>
          </a:p>
          <a:p>
            <a:r>
              <a:rPr lang="en-US" sz="2800" b="1" dirty="0">
                <a:latin typeface="Candara" panose="020E0502030303020204" pitchFamily="34" charset="0"/>
              </a:rPr>
              <a:t>    </a:t>
            </a:r>
          </a:p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              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Challenge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  <a:latin typeface="Candara" panose="020E0502030303020204" pitchFamily="34" charset="0"/>
              </a:rPr>
              <a:t>Analyzing the customer satisfaction by </a:t>
            </a:r>
            <a:r>
              <a:rPr lang="en-US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“</a:t>
            </a:r>
            <a:r>
              <a:rPr lang="en-US" sz="3600" b="1" dirty="0">
                <a:solidFill>
                  <a:srgbClr val="7030A0"/>
                </a:solidFill>
                <a:latin typeface="Candara" panose="020E0502030303020204" pitchFamily="34" charset="0"/>
              </a:rPr>
              <a:t>Twitter</a:t>
            </a:r>
            <a:r>
              <a:rPr lang="en-US" sz="3600" b="1" dirty="0">
                <a:solidFill>
                  <a:srgbClr val="C00000"/>
                </a:solidFill>
                <a:latin typeface="Candara" panose="020E0502030303020204" pitchFamily="34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andara" panose="020E0502030303020204" pitchFamily="34" charset="0"/>
              </a:rPr>
              <a:t>Sentimental Analysis</a:t>
            </a:r>
            <a:r>
              <a:rPr lang="en-US" sz="3200" b="1" dirty="0">
                <a:solidFill>
                  <a:schemeClr val="tx1"/>
                </a:solidFill>
                <a:latin typeface="Candara" panose="020E0502030303020204" pitchFamily="34" charset="0"/>
              </a:rPr>
              <a:t>”</a:t>
            </a:r>
          </a:p>
          <a:p>
            <a:endParaRPr lang="en-US" sz="2800" b="1" dirty="0">
              <a:latin typeface="Candara" panose="020E0502030303020204" pitchFamily="34" charset="0"/>
            </a:endParaRPr>
          </a:p>
        </p:txBody>
      </p:sp>
      <p:pic>
        <p:nvPicPr>
          <p:cNvPr id="5" name="Which is the Best U.S. Airline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6726" y="1145609"/>
            <a:ext cx="6455274" cy="46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9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37" y="259975"/>
            <a:ext cx="9216102" cy="764274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>
                <a:latin typeface="Candara" panose="020E0502030303020204" pitchFamily="34" charset="0"/>
              </a:rPr>
              <a:t/>
            </a:r>
            <a:br>
              <a:rPr lang="en-US" sz="4400" b="1" dirty="0">
                <a:latin typeface="Candara" panose="020E0502030303020204" pitchFamily="34" charset="0"/>
              </a:rPr>
            </a:br>
            <a:r>
              <a:rPr lang="en-US" sz="4400" b="1" dirty="0" smtClean="0">
                <a:latin typeface="Candara" panose="020E0502030303020204" pitchFamily="34" charset="0"/>
              </a:rPr>
              <a:t>Our Approach !!</a:t>
            </a:r>
            <a:endParaRPr lang="en-US" sz="4400" b="1" dirty="0">
              <a:latin typeface="Candara" panose="020E05020303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2072" y="1035984"/>
            <a:ext cx="10426889" cy="2597485"/>
          </a:xfrm>
        </p:spPr>
        <p:txBody>
          <a:bodyPr>
            <a:normAutofit lnSpcReduction="10000"/>
          </a:bodyPr>
          <a:lstStyle/>
          <a:p>
            <a:r>
              <a:rPr lang="en-US" sz="3200" b="1" u="sng" dirty="0">
                <a:solidFill>
                  <a:schemeClr val="tx1"/>
                </a:solidFill>
                <a:latin typeface="Calibri" panose="020F0502020204030204" pitchFamily="34" charset="0"/>
              </a:rPr>
              <a:t>Naïve Bayes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Simple probabilistic classifier</a:t>
            </a:r>
            <a:endParaRPr lang="en-US" sz="2800" b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Used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in 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“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Text 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lassification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”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(due to better result in multi class problems and independence rule) </a:t>
            </a:r>
            <a:endParaRPr lang="en-US" sz="28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Has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higher success rate as compared to 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others.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 </a:t>
            </a:r>
          </a:p>
        </p:txBody>
      </p:sp>
      <p:pic>
        <p:nvPicPr>
          <p:cNvPr id="3076" name="Picture 4" descr="https://media.licdn.com/mpr/mpr/p/5/005/086/3dc/3f8840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16" y="4012442"/>
            <a:ext cx="5586484" cy="27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92071" y="3633469"/>
            <a:ext cx="543180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As a result, it is widely used </a:t>
            </a:r>
            <a:r>
              <a:rPr lang="en-US" sz="2800" dirty="0" smtClean="0">
                <a:latin typeface="Calibri" panose="020F0502020204030204" pitchFamily="34" charset="0"/>
              </a:rPr>
              <a:t>in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“Spam filtering” </a:t>
            </a:r>
            <a:r>
              <a:rPr lang="en-US" sz="2800" dirty="0">
                <a:latin typeface="Calibri" panose="020F0502020204030204" pitchFamily="34" charset="0"/>
              </a:rPr>
              <a:t>(identify spam </a:t>
            </a:r>
            <a:r>
              <a:rPr lang="en-US" sz="2800" dirty="0" smtClean="0">
                <a:latin typeface="Calibri" panose="020F0502020204030204" pitchFamily="34" charset="0"/>
              </a:rPr>
              <a:t>e- mail)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“</a:t>
            </a:r>
            <a:r>
              <a:rPr lang="en-US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Sentiment Analysis” </a:t>
            </a:r>
            <a:r>
              <a:rPr lang="en-US" sz="2800" dirty="0">
                <a:latin typeface="Calibri" panose="020F0502020204030204" pitchFamily="34" charset="0"/>
              </a:rPr>
              <a:t>(in social media analysis, to identify positive and negative customer sentiments)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40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275" y="580817"/>
            <a:ext cx="5199797" cy="725393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800" b="1" dirty="0">
                <a:ln/>
                <a:solidFill>
                  <a:schemeClr val="accent3"/>
                </a:solidFill>
                <a:latin typeface="Lucida Sans" panose="020B0602030504020204" pitchFamily="34" charset="0"/>
              </a:rPr>
              <a:t>Training 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412" y="1596789"/>
            <a:ext cx="10345321" cy="470847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Training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Set consisted of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14500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pre classified tweets.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Classification of Tweets:</a:t>
            </a:r>
          </a:p>
          <a:p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    </a:t>
            </a:r>
            <a:r>
              <a:rPr lang="en-US" sz="2800" b="1" dirty="0" smtClean="0">
                <a:solidFill>
                  <a:srgbClr val="002060"/>
                </a:solidFill>
                <a:latin typeface="Cambria" panose="02040503050406030204" pitchFamily="18" charset="0"/>
              </a:rPr>
              <a:t>2500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P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ositive tweets</a:t>
            </a:r>
          </a:p>
          <a:p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   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rPr>
              <a:t>9000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N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egative tweets</a:t>
            </a:r>
          </a:p>
          <a:p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  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3000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N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eutral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tweets.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Negative tweets had one of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10 reasons 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associated with it like 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Flight delay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</a:rPr>
              <a:t>Customer service issue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, etc.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Training set was divided in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80:20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 (Training &amp; Testing) </a:t>
            </a:r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purpose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Picture 4" descr="http://www.wrinvestigations.co.uk/images/services_trai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806" y="2101755"/>
            <a:ext cx="2606723" cy="22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60060" y="434667"/>
            <a:ext cx="6750563" cy="725393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800" b="1" dirty="0">
                <a:ln/>
                <a:solidFill>
                  <a:schemeClr val="accent3"/>
                </a:solidFill>
                <a:latin typeface="Lucida Sans" panose="020B0602030504020204" pitchFamily="34" charset="0"/>
              </a:rPr>
              <a:t>Data Transformation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0060" y="1160060"/>
            <a:ext cx="107407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Crucial Steps: 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Tokenize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of breaking a stream of text up into words, phrases, symbols, or other meaningful elements called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Tokens.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Removing Stop words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Stop words usually refer to the most common words in a language, any group of words can be chosen as the stop words for a given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Stemming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A stemming algorithm reduces words to the root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Removing recurring characters and punctuation's.</a:t>
            </a:r>
          </a:p>
        </p:txBody>
      </p:sp>
      <p:pic>
        <p:nvPicPr>
          <p:cNvPr id="1026" name="Picture 2" descr="http://michaelsahota.wpengine.com/wp-content/uploads/2013/02/1-Transform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128" y="5336275"/>
            <a:ext cx="6095099" cy="152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0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627" y="136634"/>
            <a:ext cx="9853833" cy="982481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Who is the best ??</a:t>
            </a:r>
            <a:endParaRPr lang="en-US" sz="4800" b="1" dirty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459104" y="846161"/>
            <a:ext cx="6732896" cy="5841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2" y="1774209"/>
            <a:ext cx="5104262" cy="33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36" y="709684"/>
            <a:ext cx="10581564" cy="58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88" y="259307"/>
            <a:ext cx="10454185" cy="6441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16" y="1692039"/>
            <a:ext cx="3149110" cy="20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212</TotalTime>
  <Words>257</Words>
  <Application>Microsoft Office PowerPoint</Application>
  <PresentationFormat>Widescreen</PresentationFormat>
  <Paragraphs>34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Arial Rounded MT Bold</vt:lpstr>
      <vt:lpstr>Calibri</vt:lpstr>
      <vt:lpstr>Cambria</vt:lpstr>
      <vt:lpstr>Candara</vt:lpstr>
      <vt:lpstr>Century Gothic</vt:lpstr>
      <vt:lpstr>Lucida Sans</vt:lpstr>
      <vt:lpstr>Wingdings</vt:lpstr>
      <vt:lpstr>Wingdings 3</vt:lpstr>
      <vt:lpstr>Wisp</vt:lpstr>
      <vt:lpstr>AIRLINE SENTIMENT ANALYSIS</vt:lpstr>
      <vt:lpstr>What do we know about U.S Airlines</vt:lpstr>
      <vt:lpstr>Performance Matters !!</vt:lpstr>
      <vt:lpstr>            Our Approach !!</vt:lpstr>
      <vt:lpstr>Training Set</vt:lpstr>
      <vt:lpstr>Data Transformation</vt:lpstr>
      <vt:lpstr>Who is the best ??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SENTIMENT ANALYSIS</dc:title>
  <dc:creator>Pratyush Anumakonda</dc:creator>
  <cp:lastModifiedBy>Pratyush Anumakonda</cp:lastModifiedBy>
  <cp:revision>23</cp:revision>
  <dcterms:created xsi:type="dcterms:W3CDTF">2016-07-06T03:31:09Z</dcterms:created>
  <dcterms:modified xsi:type="dcterms:W3CDTF">2016-07-07T06:35:55Z</dcterms:modified>
</cp:coreProperties>
</file>